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365" r:id="rId4"/>
    <p:sldId id="258" r:id="rId5"/>
    <p:sldId id="259" r:id="rId6"/>
    <p:sldId id="260" r:id="rId7"/>
    <p:sldId id="303" r:id="rId8"/>
    <p:sldId id="282" r:id="rId9"/>
    <p:sldId id="364" r:id="rId10"/>
  </p:sldIdLst>
  <p:sldSz cx="18288000" cy="10287000"/>
  <p:notesSz cx="6858000" cy="9144000"/>
  <p:embeddedFontLst>
    <p:embeddedFont>
      <p:font typeface="Arial Unicode MS" panose="020B0604020202020204" charset="-128"/>
      <p:regular r:id="rId12"/>
    </p:embeddedFont>
    <p:embeddedFont>
      <p:font typeface="Barlow Bold" panose="020B0604020202020204" charset="0"/>
      <p:regular r:id="rId13"/>
    </p:embeddedFont>
    <p:embeddedFont>
      <p:font typeface="Barlow Bold Bold" panose="020B0604020202020204" charset="0"/>
      <p:regular r:id="rId14"/>
    </p:embeddedFont>
    <p:embeddedFont>
      <p:font typeface="Century" panose="02040604050505020304" pitchFamily="18" charset="0"/>
      <p:regular r:id="rId15"/>
    </p:embeddedFont>
    <p:embeddedFont>
      <p:font typeface="Nunito Semi Bold" panose="020B0604020202020204" charset="0"/>
      <p:regular r:id="rId16"/>
    </p:embeddedFont>
    <p:embeddedFont>
      <p:font typeface="PT Sans" panose="020B0503020203020204" pitchFamily="34" charset="0"/>
      <p:regular r:id="rId17"/>
      <p:italic r:id="rId18"/>
      <p:boldItalic r:id="rId19"/>
    </p:embeddedFont>
    <p:embeddedFont>
      <p:font typeface="Space Grotesk" panose="020B0604020202020204" charset="0"/>
      <p:regular r:id="rId20"/>
      <p:bold r:id="rId21"/>
    </p:embeddedFont>
    <p:embeddedFont>
      <p:font typeface="Space Grotesk Medium" panose="020B0604020202020204" charset="0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01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226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B2E750-4AB1-427B-8934-A508C15A9FB2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46AE9-8852-4178-9D29-A75BE40F1A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8987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6AE9-8852-4178-9D29-A75BE40F1A3A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5824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26e3a91b602_0_1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26e3a91b602_0_1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26e3a91b602_0_1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26e3a91b602_0_17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00" lvl="0" indent="-685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828800" lvl="1" indent="-635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2743200" lvl="2" indent="-635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3657600" lvl="3" indent="-6350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4572000" lvl="4" indent="-635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5486400" lvl="5" indent="-635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6400800" lvl="6" indent="-6350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7315200" lvl="7" indent="-635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8229600" lvl="8" indent="-635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35186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8229" y="0"/>
            <a:ext cx="184404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34218" y="8329724"/>
            <a:ext cx="4173289" cy="1591214"/>
            <a:chOff x="0" y="0"/>
            <a:chExt cx="1099138" cy="4190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99138" cy="419085"/>
            </a:xfrm>
            <a:custGeom>
              <a:avLst/>
              <a:gdLst/>
              <a:ahLst/>
              <a:cxnLst/>
              <a:rect l="l" t="t" r="r" b="b"/>
              <a:pathLst>
                <a:path w="1099138" h="419085">
                  <a:moveTo>
                    <a:pt x="0" y="0"/>
                  </a:moveTo>
                  <a:lnTo>
                    <a:pt x="1099138" y="0"/>
                  </a:lnTo>
                  <a:lnTo>
                    <a:pt x="1099138" y="419085"/>
                  </a:lnTo>
                  <a:lnTo>
                    <a:pt x="0" y="419085"/>
                  </a:lnTo>
                  <a:close/>
                </a:path>
              </a:pathLst>
            </a:custGeom>
            <a:solidFill>
              <a:srgbClr val="18371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099138" cy="4571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583114" y="8572398"/>
            <a:ext cx="1694194" cy="34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9"/>
              </a:lnSpc>
            </a:pPr>
            <a:endParaRPr lang="en-US" sz="2400" dirty="0">
              <a:solidFill>
                <a:srgbClr val="F8F4E5"/>
              </a:solidFill>
              <a:latin typeface="Barlow Bold"/>
              <a:ea typeface="Barlow Bold"/>
              <a:cs typeface="Barlow Bold"/>
              <a:sym typeface="Barlow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707191" y="8772684"/>
            <a:ext cx="3552329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  <a:spcBef>
                <a:spcPct val="0"/>
              </a:spcBef>
            </a:pPr>
            <a:r>
              <a:rPr lang="en-US" sz="4695" dirty="0">
                <a:solidFill>
                  <a:srgbClr val="F8F4E5"/>
                </a:solidFill>
                <a:latin typeface="Barlow Bold"/>
                <a:ea typeface="Barlow Bold"/>
                <a:cs typeface="Barlow Bold"/>
                <a:sym typeface="Barlow Bold"/>
              </a:rPr>
              <a:t>Pi-rates</a:t>
            </a:r>
          </a:p>
        </p:txBody>
      </p:sp>
      <p:pic>
        <p:nvPicPr>
          <p:cNvPr id="18" name="Google Shape;766;p62">
            <a:extLst>
              <a:ext uri="{FF2B5EF4-FFF2-40B4-BE49-F238E27FC236}">
                <a16:creationId xmlns:a16="http://schemas.microsoft.com/office/drawing/2014/main" id="{EBB1813E-6A22-D0BD-570C-42D2563644C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68000" y="2171700"/>
            <a:ext cx="6218737" cy="537855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508A4D-1915-3443-EB39-FC5FB084ED35}"/>
              </a:ext>
            </a:extLst>
          </p:cNvPr>
          <p:cNvSpPr txBox="1"/>
          <p:nvPr/>
        </p:nvSpPr>
        <p:spPr>
          <a:xfrm>
            <a:off x="304800" y="3928525"/>
            <a:ext cx="18288000" cy="2839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952"/>
              </a:lnSpc>
              <a:spcBef>
                <a:spcPct val="0"/>
              </a:spcBef>
            </a:pPr>
            <a:r>
              <a:rPr lang="en-US" sz="96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Park Plaza: Revolutionizing Parking</a:t>
            </a:r>
          </a:p>
          <a:p>
            <a:pPr>
              <a:lnSpc>
                <a:spcPts val="4952"/>
              </a:lnSpc>
              <a:spcBef>
                <a:spcPct val="0"/>
              </a:spcBef>
            </a:pPr>
            <a:endParaRPr lang="en-US" sz="9600" dirty="0">
              <a:solidFill>
                <a:srgbClr val="00002E"/>
              </a:solidFill>
              <a:latin typeface="Times New Roman" panose="02020603050405020304" pitchFamily="18" charset="0"/>
              <a:ea typeface="Nunito Semi Bold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4952"/>
              </a:lnSpc>
              <a:spcBef>
                <a:spcPct val="0"/>
              </a:spcBef>
            </a:pPr>
            <a:r>
              <a:rPr lang="en-US" sz="96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 in Crowded Cities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4952"/>
              </a:lnSpc>
              <a:spcBef>
                <a:spcPct val="0"/>
              </a:spcBef>
            </a:pPr>
            <a:endParaRPr lang="en-US" sz="11000" b="1" dirty="0">
              <a:solidFill>
                <a:srgbClr val="00000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  <a:sym typeface="Barlow Bold 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835AA9-F7B6-9398-4762-14B50F75314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93" y="7850781"/>
            <a:ext cx="4375642" cy="240443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B19DF14-5153-CA1B-C3EA-AD2205E21506}"/>
              </a:ext>
            </a:extLst>
          </p:cNvPr>
          <p:cNvSpPr/>
          <p:nvPr/>
        </p:nvSpPr>
        <p:spPr>
          <a:xfrm>
            <a:off x="-14748" y="-18434"/>
            <a:ext cx="18302748" cy="1028699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1" name="Image 0" descr="preencoded.png">
            <a:extLst>
              <a:ext uri="{FF2B5EF4-FFF2-40B4-BE49-F238E27FC236}">
                <a16:creationId xmlns:a16="http://schemas.microsoft.com/office/drawing/2014/main" id="{B8CC9F2B-EDF2-40E2-EB7F-D54330F67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48" y="18435"/>
            <a:ext cx="5272548" cy="10287000"/>
          </a:xfrm>
          <a:prstGeom prst="rect">
            <a:avLst/>
          </a:prstGeom>
        </p:spPr>
      </p:pic>
      <p:sp>
        <p:nvSpPr>
          <p:cNvPr id="22" name="Text 0">
            <a:extLst>
              <a:ext uri="{FF2B5EF4-FFF2-40B4-BE49-F238E27FC236}">
                <a16:creationId xmlns:a16="http://schemas.microsoft.com/office/drawing/2014/main" id="{2DA95CED-91E6-EAC5-EF32-081D1EA89BE7}"/>
              </a:ext>
            </a:extLst>
          </p:cNvPr>
          <p:cNvSpPr/>
          <p:nvPr/>
        </p:nvSpPr>
        <p:spPr>
          <a:xfrm>
            <a:off x="7391400" y="848777"/>
            <a:ext cx="9372600" cy="17600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8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The Problem: Parking Frustrations in Urban Areas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Shape 1">
            <a:extLst>
              <a:ext uri="{FF2B5EF4-FFF2-40B4-BE49-F238E27FC236}">
                <a16:creationId xmlns:a16="http://schemas.microsoft.com/office/drawing/2014/main" id="{2FE84A99-B607-7186-DC8C-2A4442A805E0}"/>
              </a:ext>
            </a:extLst>
          </p:cNvPr>
          <p:cNvSpPr/>
          <p:nvPr/>
        </p:nvSpPr>
        <p:spPr>
          <a:xfrm>
            <a:off x="6309376" y="2884984"/>
            <a:ext cx="673150" cy="67315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5C18FD91-CD5C-F1D6-AF98-4A91956412E3}"/>
              </a:ext>
            </a:extLst>
          </p:cNvPr>
          <p:cNvSpPr/>
          <p:nvPr/>
        </p:nvSpPr>
        <p:spPr>
          <a:xfrm>
            <a:off x="6477254" y="2985234"/>
            <a:ext cx="253454" cy="422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6C614D13-BF6D-A5BD-A6E6-2EA9BFB970EF}"/>
              </a:ext>
            </a:extLst>
          </p:cNvPr>
          <p:cNvSpPr/>
          <p:nvPr/>
        </p:nvSpPr>
        <p:spPr>
          <a:xfrm>
            <a:off x="7087211" y="2884983"/>
            <a:ext cx="3545979" cy="879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Limited Parking Availability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 4">
            <a:extLst>
              <a:ext uri="{FF2B5EF4-FFF2-40B4-BE49-F238E27FC236}">
                <a16:creationId xmlns:a16="http://schemas.microsoft.com/office/drawing/2014/main" id="{4B962979-091D-1CA6-1255-0C39B1993C1F}"/>
              </a:ext>
            </a:extLst>
          </p:cNvPr>
          <p:cNvSpPr/>
          <p:nvPr/>
        </p:nvSpPr>
        <p:spPr>
          <a:xfrm>
            <a:off x="7087211" y="3732471"/>
            <a:ext cx="3545979" cy="2393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Century" panose="02040604050505020304" pitchFamily="18" charset="0"/>
                <a:ea typeface="PT Sans" pitchFamily="34" charset="-122"/>
                <a:cs typeface="PT Sans" pitchFamily="34" charset="-120"/>
              </a:rPr>
              <a:t>Congested cities often have a shortage of designated parking spaces, leading to endless circling and wasted time.</a:t>
            </a:r>
            <a:endParaRPr lang="en-US" sz="1850" dirty="0">
              <a:latin typeface="Century" panose="02040604050505020304" pitchFamily="18" charset="0"/>
            </a:endParaRPr>
          </a:p>
        </p:txBody>
      </p:sp>
      <p:sp>
        <p:nvSpPr>
          <p:cNvPr id="27" name="Shape 5">
            <a:extLst>
              <a:ext uri="{FF2B5EF4-FFF2-40B4-BE49-F238E27FC236}">
                <a16:creationId xmlns:a16="http://schemas.microsoft.com/office/drawing/2014/main" id="{B6C4F185-4977-27C2-C283-C13A90F1B894}"/>
              </a:ext>
            </a:extLst>
          </p:cNvPr>
          <p:cNvSpPr/>
          <p:nvPr/>
        </p:nvSpPr>
        <p:spPr>
          <a:xfrm>
            <a:off x="10248067" y="2734458"/>
            <a:ext cx="673150" cy="67315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28" name="Text 6">
            <a:extLst>
              <a:ext uri="{FF2B5EF4-FFF2-40B4-BE49-F238E27FC236}">
                <a16:creationId xmlns:a16="http://schemas.microsoft.com/office/drawing/2014/main" id="{481054E4-ABC4-3B9E-EEF7-B8FCE85E4822}"/>
              </a:ext>
            </a:extLst>
          </p:cNvPr>
          <p:cNvSpPr/>
          <p:nvPr/>
        </p:nvSpPr>
        <p:spPr>
          <a:xfrm>
            <a:off x="10331188" y="2985234"/>
            <a:ext cx="253454" cy="422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29" name="Text 7">
            <a:extLst>
              <a:ext uri="{FF2B5EF4-FFF2-40B4-BE49-F238E27FC236}">
                <a16:creationId xmlns:a16="http://schemas.microsoft.com/office/drawing/2014/main" id="{A23AE27F-719E-A9E3-51FC-5790FCE2C47F}"/>
              </a:ext>
            </a:extLst>
          </p:cNvPr>
          <p:cNvSpPr/>
          <p:nvPr/>
        </p:nvSpPr>
        <p:spPr>
          <a:xfrm>
            <a:off x="10941145" y="2884983"/>
            <a:ext cx="3545979" cy="879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Unclear Pricing and Restrictions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 8">
            <a:extLst>
              <a:ext uri="{FF2B5EF4-FFF2-40B4-BE49-F238E27FC236}">
                <a16:creationId xmlns:a16="http://schemas.microsoft.com/office/drawing/2014/main" id="{BF4F64D2-0B40-4BCF-9389-579C54B67EEB}"/>
              </a:ext>
            </a:extLst>
          </p:cNvPr>
          <p:cNvSpPr/>
          <p:nvPr/>
        </p:nvSpPr>
        <p:spPr>
          <a:xfrm>
            <a:off x="10941145" y="3732471"/>
            <a:ext cx="3545979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Century" panose="02040604050505020304" pitchFamily="18" charset="0"/>
                <a:ea typeface="PT Sans" pitchFamily="34" charset="-122"/>
                <a:cs typeface="PT Sans" pitchFamily="34" charset="-120"/>
              </a:rPr>
              <a:t>Navigating the complex web of parking rates, time limits, and regulations can be confusing for drivers.</a:t>
            </a:r>
            <a:endParaRPr lang="en-US" sz="1850" dirty="0">
              <a:latin typeface="Century" panose="02040604050505020304" pitchFamily="18" charset="0"/>
            </a:endParaRPr>
          </a:p>
        </p:txBody>
      </p:sp>
      <p:sp>
        <p:nvSpPr>
          <p:cNvPr id="31" name="Shape 9">
            <a:extLst>
              <a:ext uri="{FF2B5EF4-FFF2-40B4-BE49-F238E27FC236}">
                <a16:creationId xmlns:a16="http://schemas.microsoft.com/office/drawing/2014/main" id="{BD8C7BC5-CF5D-9DE1-805F-CA5744B350EC}"/>
              </a:ext>
            </a:extLst>
          </p:cNvPr>
          <p:cNvSpPr/>
          <p:nvPr/>
        </p:nvSpPr>
        <p:spPr>
          <a:xfrm>
            <a:off x="6309376" y="6156107"/>
            <a:ext cx="673150" cy="67315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32" name="Text 10">
            <a:extLst>
              <a:ext uri="{FF2B5EF4-FFF2-40B4-BE49-F238E27FC236}">
                <a16:creationId xmlns:a16="http://schemas.microsoft.com/office/drawing/2014/main" id="{4CB20DA4-B08E-5ECF-4981-8F907079BFD3}"/>
              </a:ext>
            </a:extLst>
          </p:cNvPr>
          <p:cNvSpPr/>
          <p:nvPr/>
        </p:nvSpPr>
        <p:spPr>
          <a:xfrm>
            <a:off x="6477254" y="6256358"/>
            <a:ext cx="253454" cy="422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33" name="Text 11">
            <a:extLst>
              <a:ext uri="{FF2B5EF4-FFF2-40B4-BE49-F238E27FC236}">
                <a16:creationId xmlns:a16="http://schemas.microsoft.com/office/drawing/2014/main" id="{3C2E2D87-DEA7-1F6D-76E4-C9591D2C05BE}"/>
              </a:ext>
            </a:extLst>
          </p:cNvPr>
          <p:cNvSpPr/>
          <p:nvPr/>
        </p:nvSpPr>
        <p:spPr>
          <a:xfrm>
            <a:off x="7087210" y="6156107"/>
            <a:ext cx="5001965" cy="439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Increased Traffic and Emissions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 12">
            <a:extLst>
              <a:ext uri="{FF2B5EF4-FFF2-40B4-BE49-F238E27FC236}">
                <a16:creationId xmlns:a16="http://schemas.microsoft.com/office/drawing/2014/main" id="{68AECC5F-C06D-B3C4-81FE-38767AE900AC}"/>
              </a:ext>
            </a:extLst>
          </p:cNvPr>
          <p:cNvSpPr/>
          <p:nvPr/>
        </p:nvSpPr>
        <p:spPr>
          <a:xfrm>
            <a:off x="7087211" y="6651645"/>
            <a:ext cx="8363396" cy="957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Century" panose="02040604050505020304" pitchFamily="18" charset="0"/>
                <a:ea typeface="PT Sans" pitchFamily="34" charset="-122"/>
                <a:cs typeface="PT Sans" pitchFamily="34" charset="-120"/>
              </a:rPr>
              <a:t>The constant search for parking contributes to higher traffic congestion and environmental pollution.</a:t>
            </a:r>
            <a:endParaRPr lang="en-US" sz="1850" dirty="0">
              <a:latin typeface="Century" panose="020406040505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022377D-1CCD-625E-47F5-DB3C2A558D3A}"/>
              </a:ext>
            </a:extLst>
          </p:cNvPr>
          <p:cNvSpPr/>
          <p:nvPr/>
        </p:nvSpPr>
        <p:spPr>
          <a:xfrm>
            <a:off x="1752600" y="2247900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54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The Park Plaza Solution: A Comprehensive Parking App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A2683145-1B02-A44B-1F82-A32A7CF29848}"/>
              </a:ext>
            </a:extLst>
          </p:cNvPr>
          <p:cNvSpPr/>
          <p:nvPr/>
        </p:nvSpPr>
        <p:spPr>
          <a:xfrm>
            <a:off x="1752600" y="4254222"/>
            <a:ext cx="306574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Real-Time Parking Data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DE2AE784-23BB-2FCE-8D1E-3EF64A794596}"/>
              </a:ext>
            </a:extLst>
          </p:cNvPr>
          <p:cNvSpPr/>
          <p:nvPr/>
        </p:nvSpPr>
        <p:spPr>
          <a:xfrm>
            <a:off x="1752600" y="4845486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Century" panose="02040604050505020304" pitchFamily="18" charset="0"/>
                <a:ea typeface="PT Sans" pitchFamily="34" charset="-122"/>
                <a:cs typeface="PT Sans" pitchFamily="34" charset="-120"/>
              </a:rPr>
              <a:t>Park Plaza taps into a network of sensors and data sources to provide up-to-the-minute information on parking availability and pricing.</a:t>
            </a:r>
            <a:endParaRPr lang="en-US" sz="2400" dirty="0">
              <a:latin typeface="Century" panose="02040604050505020304" pitchFamily="18" charset="0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37B5DA84-D906-C403-B540-346EAADE4339}"/>
              </a:ext>
            </a:extLst>
          </p:cNvPr>
          <p:cNvSpPr/>
          <p:nvPr/>
        </p:nvSpPr>
        <p:spPr>
          <a:xfrm>
            <a:off x="6272689" y="4254222"/>
            <a:ext cx="392858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Seamless Booking and Payment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96F20DBF-4320-6689-7D79-2E566E573097}"/>
              </a:ext>
            </a:extLst>
          </p:cNvPr>
          <p:cNvSpPr/>
          <p:nvPr/>
        </p:nvSpPr>
        <p:spPr>
          <a:xfrm>
            <a:off x="6272689" y="5197435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Century" panose="02040604050505020304" pitchFamily="18" charset="0"/>
                <a:ea typeface="PT Sans" pitchFamily="34" charset="-122"/>
                <a:cs typeface="PT Sans" pitchFamily="34" charset="-120"/>
              </a:rPr>
              <a:t>Users can easily reserve and pay for parking spots directly through the app, streamlining the entire process.</a:t>
            </a:r>
            <a:endParaRPr lang="en-US" sz="2400" dirty="0">
              <a:latin typeface="Century" panose="02040604050505020304" pitchFamily="18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9C15388E-58EF-EA0D-765D-67F57C8EA959}"/>
              </a:ext>
            </a:extLst>
          </p:cNvPr>
          <p:cNvSpPr/>
          <p:nvPr/>
        </p:nvSpPr>
        <p:spPr>
          <a:xfrm>
            <a:off x="10792777" y="4254222"/>
            <a:ext cx="376356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Intelligent Recommendations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599868EC-ED5D-CBD9-7AF0-0AA07FE6FD1B}"/>
              </a:ext>
            </a:extLst>
          </p:cNvPr>
          <p:cNvSpPr/>
          <p:nvPr/>
        </p:nvSpPr>
        <p:spPr>
          <a:xfrm>
            <a:off x="10792777" y="4845486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Century" panose="02040604050505020304" pitchFamily="18" charset="0"/>
                <a:ea typeface="PT Sans" pitchFamily="34" charset="-122"/>
                <a:cs typeface="PT Sans" pitchFamily="34" charset="-120"/>
              </a:rPr>
              <a:t>The app's algorithms provide personalized suggestions on the best parking options based on user preferences and location.</a:t>
            </a:r>
            <a:endParaRPr lang="en-US" sz="2400" dirty="0"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491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19200" y="982616"/>
            <a:ext cx="16230600" cy="1262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2"/>
              </a:lnSpc>
            </a:pPr>
            <a:r>
              <a:rPr lang="en-US" sz="4157" b="1">
                <a:solidFill>
                  <a:srgbClr val="000000"/>
                </a:solidFill>
                <a:latin typeface="Barlow Bold Bold"/>
                <a:ea typeface="Barlow Bold Bold"/>
                <a:cs typeface="Barlow Bold Bold"/>
                <a:sym typeface="Barlow Bold Bold"/>
              </a:rPr>
              <a:t>TECHNICAL ARCHITECTURE </a:t>
            </a:r>
          </a:p>
          <a:p>
            <a:pPr algn="l">
              <a:lnSpc>
                <a:spcPts val="4952"/>
              </a:lnSpc>
              <a:spcBef>
                <a:spcPct val="0"/>
              </a:spcBef>
            </a:pPr>
            <a:endParaRPr lang="en-US" sz="4157" b="1">
              <a:solidFill>
                <a:srgbClr val="000000"/>
              </a:solidFill>
              <a:latin typeface="Barlow Bold Bold"/>
              <a:ea typeface="Barlow Bold Bold"/>
              <a:cs typeface="Barlow Bold Bold"/>
              <a:sym typeface="Barlow Bold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2066518"/>
            <a:ext cx="4914007" cy="917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2"/>
              </a:lnSpc>
            </a:pPr>
            <a:r>
              <a:rPr lang="en-US" sz="3050" b="1">
                <a:solidFill>
                  <a:srgbClr val="000000"/>
                </a:solidFill>
                <a:latin typeface="Barlow Bold Bold"/>
                <a:ea typeface="Barlow Bold Bold"/>
                <a:cs typeface="Barlow Bold Bold"/>
                <a:sym typeface="Barlow Bold Bold"/>
              </a:rPr>
              <a:t>Flowchart (Not Compulsory)</a:t>
            </a:r>
          </a:p>
          <a:p>
            <a:pPr algn="l">
              <a:lnSpc>
                <a:spcPts val="3632"/>
              </a:lnSpc>
            </a:pPr>
            <a:endParaRPr lang="en-US" sz="3050" b="1">
              <a:solidFill>
                <a:srgbClr val="000000"/>
              </a:solidFill>
              <a:latin typeface="Barlow Bold Bold"/>
              <a:ea typeface="Barlow Bold Bold"/>
              <a:cs typeface="Barlow Bold Bold"/>
              <a:sym typeface="Barlow Bold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33400" y="2975615"/>
            <a:ext cx="285750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32"/>
              </a:lnSpc>
              <a:spcBef>
                <a:spcPct val="0"/>
              </a:spcBef>
            </a:pPr>
            <a:r>
              <a:rPr lang="en-US" sz="3050" b="1" dirty="0">
                <a:solidFill>
                  <a:srgbClr val="000000"/>
                </a:solidFill>
                <a:latin typeface="Barlow Bold Bold"/>
                <a:ea typeface="Barlow Bold Bold"/>
                <a:cs typeface="Barlow Bold Bold"/>
                <a:sym typeface="Barlow Bold Bold"/>
              </a:rPr>
              <a:t>Tech stack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78135" y="3698302"/>
            <a:ext cx="10129143" cy="1384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Frontend Technologies : </a:t>
            </a:r>
            <a:r>
              <a:rPr lang="en-US" sz="3050" b="1" dirty="0" err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React,Angular</a:t>
            </a:r>
            <a:r>
              <a:rPr lang="en-US" sz="3050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   </a:t>
            </a:r>
          </a:p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Backend Technologies : Node.js , java         </a:t>
            </a:r>
          </a:p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Database : MongoDB        Dockers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549CB9-4AB8-B622-CC54-B48512AAFE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200" y="8496300"/>
            <a:ext cx="3480194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0" descr="preencoded.png">
            <a:extLst>
              <a:ext uri="{FF2B5EF4-FFF2-40B4-BE49-F238E27FC236}">
                <a16:creationId xmlns:a16="http://schemas.microsoft.com/office/drawing/2014/main" id="{399ACC0D-814C-826E-78ED-FB735FC57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9320" y="0"/>
            <a:ext cx="8501541" cy="10287000"/>
          </a:xfrm>
          <a:prstGeom prst="rect">
            <a:avLst/>
          </a:prstGeom>
        </p:spPr>
      </p:pic>
      <p:sp>
        <p:nvSpPr>
          <p:cNvPr id="25" name="Text 0">
            <a:extLst>
              <a:ext uri="{FF2B5EF4-FFF2-40B4-BE49-F238E27FC236}">
                <a16:creationId xmlns:a16="http://schemas.microsoft.com/office/drawing/2014/main" id="{56580327-9021-294B-C3F8-F47B5D61CF0C}"/>
              </a:ext>
            </a:extLst>
          </p:cNvPr>
          <p:cNvSpPr/>
          <p:nvPr/>
        </p:nvSpPr>
        <p:spPr>
          <a:xfrm>
            <a:off x="742236" y="807958"/>
            <a:ext cx="7659529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The Future of Parking: Park Plaza's Roadmap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hape 1">
            <a:extLst>
              <a:ext uri="{FF2B5EF4-FFF2-40B4-BE49-F238E27FC236}">
                <a16:creationId xmlns:a16="http://schemas.microsoft.com/office/drawing/2014/main" id="{B1C9547C-2FFF-F3D9-4492-50DC487DF10B}"/>
              </a:ext>
            </a:extLst>
          </p:cNvPr>
          <p:cNvSpPr/>
          <p:nvPr/>
        </p:nvSpPr>
        <p:spPr>
          <a:xfrm>
            <a:off x="1048822" y="2373273"/>
            <a:ext cx="22860" cy="5048250"/>
          </a:xfrm>
          <a:prstGeom prst="roundRect">
            <a:avLst>
              <a:gd name="adj" fmla="val 1391528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27" name="Shape 2">
            <a:extLst>
              <a:ext uri="{FF2B5EF4-FFF2-40B4-BE49-F238E27FC236}">
                <a16:creationId xmlns:a16="http://schemas.microsoft.com/office/drawing/2014/main" id="{DBB56C9F-3DDA-4C02-D0F5-FC5C53A88DEB}"/>
              </a:ext>
            </a:extLst>
          </p:cNvPr>
          <p:cNvSpPr/>
          <p:nvPr/>
        </p:nvSpPr>
        <p:spPr>
          <a:xfrm>
            <a:off x="1275933" y="2838807"/>
            <a:ext cx="742236" cy="22860"/>
          </a:xfrm>
          <a:prstGeom prst="roundRect">
            <a:avLst>
              <a:gd name="adj" fmla="val 1391528"/>
            </a:avLst>
          </a:prstGeom>
          <a:solidFill>
            <a:srgbClr val="2D4DF2"/>
          </a:solidFill>
          <a:ln/>
        </p:spPr>
      </p:sp>
      <p:sp>
        <p:nvSpPr>
          <p:cNvPr id="28" name="Shape 3">
            <a:extLst>
              <a:ext uri="{FF2B5EF4-FFF2-40B4-BE49-F238E27FC236}">
                <a16:creationId xmlns:a16="http://schemas.microsoft.com/office/drawing/2014/main" id="{05E46B23-5A43-7CC8-6DA6-D426B4D8C6D1}"/>
              </a:ext>
            </a:extLst>
          </p:cNvPr>
          <p:cNvSpPr/>
          <p:nvPr/>
        </p:nvSpPr>
        <p:spPr>
          <a:xfrm>
            <a:off x="821710" y="2611755"/>
            <a:ext cx="477083" cy="477083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29" name="Text 4">
            <a:extLst>
              <a:ext uri="{FF2B5EF4-FFF2-40B4-BE49-F238E27FC236}">
                <a16:creationId xmlns:a16="http://schemas.microsoft.com/office/drawing/2014/main" id="{D3E9CF6D-CB99-C822-D5B5-7B24CAED9CF7}"/>
              </a:ext>
            </a:extLst>
          </p:cNvPr>
          <p:cNvSpPr/>
          <p:nvPr/>
        </p:nvSpPr>
        <p:spPr>
          <a:xfrm>
            <a:off x="970419" y="2700576"/>
            <a:ext cx="179665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30" name="Text 5">
            <a:extLst>
              <a:ext uri="{FF2B5EF4-FFF2-40B4-BE49-F238E27FC236}">
                <a16:creationId xmlns:a16="http://schemas.microsoft.com/office/drawing/2014/main" id="{87CEA6A2-472B-E55A-FB5D-AAC3D5638BC7}"/>
              </a:ext>
            </a:extLst>
          </p:cNvPr>
          <p:cNvSpPr/>
          <p:nvPr/>
        </p:nvSpPr>
        <p:spPr>
          <a:xfrm>
            <a:off x="2226588" y="2585323"/>
            <a:ext cx="2494836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Autonomous Parking</a:t>
            </a:r>
            <a:endParaRPr lang="en-US" sz="1950" dirty="0"/>
          </a:p>
        </p:txBody>
      </p:sp>
      <p:sp>
        <p:nvSpPr>
          <p:cNvPr id="31" name="Text 6">
            <a:extLst>
              <a:ext uri="{FF2B5EF4-FFF2-40B4-BE49-F238E27FC236}">
                <a16:creationId xmlns:a16="http://schemas.microsoft.com/office/drawing/2014/main" id="{E9C2161F-A67E-F054-2CBB-7CAF50E2ADF4}"/>
              </a:ext>
            </a:extLst>
          </p:cNvPr>
          <p:cNvSpPr/>
          <p:nvPr/>
        </p:nvSpPr>
        <p:spPr>
          <a:xfrm>
            <a:off x="2226588" y="3024188"/>
            <a:ext cx="6175177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Park Plaza plans to integrate with self-driving car technologies to enable fully automated parking and retrieval.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Shape 7">
            <a:extLst>
              <a:ext uri="{FF2B5EF4-FFF2-40B4-BE49-F238E27FC236}">
                <a16:creationId xmlns:a16="http://schemas.microsoft.com/office/drawing/2014/main" id="{DFD62174-0F90-C3E7-1108-482DDA5DD385}"/>
              </a:ext>
            </a:extLst>
          </p:cNvPr>
          <p:cNvSpPr/>
          <p:nvPr/>
        </p:nvSpPr>
        <p:spPr>
          <a:xfrm>
            <a:off x="1275933" y="4592241"/>
            <a:ext cx="742236" cy="22860"/>
          </a:xfrm>
          <a:prstGeom prst="roundRect">
            <a:avLst>
              <a:gd name="adj" fmla="val 1391528"/>
            </a:avLst>
          </a:prstGeom>
          <a:solidFill>
            <a:srgbClr val="018CE1"/>
          </a:solidFill>
          <a:ln/>
        </p:spPr>
      </p:sp>
      <p:sp>
        <p:nvSpPr>
          <p:cNvPr id="33" name="Shape 8">
            <a:extLst>
              <a:ext uri="{FF2B5EF4-FFF2-40B4-BE49-F238E27FC236}">
                <a16:creationId xmlns:a16="http://schemas.microsoft.com/office/drawing/2014/main" id="{A5B19F75-0878-6E0C-9BFD-57FC030335C8}"/>
              </a:ext>
            </a:extLst>
          </p:cNvPr>
          <p:cNvSpPr/>
          <p:nvPr/>
        </p:nvSpPr>
        <p:spPr>
          <a:xfrm>
            <a:off x="821710" y="4365188"/>
            <a:ext cx="477083" cy="477083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34" name="Text 9">
            <a:extLst>
              <a:ext uri="{FF2B5EF4-FFF2-40B4-BE49-F238E27FC236}">
                <a16:creationId xmlns:a16="http://schemas.microsoft.com/office/drawing/2014/main" id="{741FF113-5FC5-8AD2-5C85-E3F572B8DB03}"/>
              </a:ext>
            </a:extLst>
          </p:cNvPr>
          <p:cNvSpPr/>
          <p:nvPr/>
        </p:nvSpPr>
        <p:spPr>
          <a:xfrm>
            <a:off x="970419" y="4454009"/>
            <a:ext cx="179665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35" name="Text 10">
            <a:extLst>
              <a:ext uri="{FF2B5EF4-FFF2-40B4-BE49-F238E27FC236}">
                <a16:creationId xmlns:a16="http://schemas.microsoft.com/office/drawing/2014/main" id="{5FA8C8FF-6A41-D9AD-704F-E9BF063F13C9}"/>
              </a:ext>
            </a:extLst>
          </p:cNvPr>
          <p:cNvSpPr/>
          <p:nvPr/>
        </p:nvSpPr>
        <p:spPr>
          <a:xfrm>
            <a:off x="2226588" y="4338757"/>
            <a:ext cx="2732603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Dynamic Pricing Models</a:t>
            </a:r>
            <a:endParaRPr lang="en-US" sz="1950" dirty="0"/>
          </a:p>
        </p:txBody>
      </p:sp>
      <p:sp>
        <p:nvSpPr>
          <p:cNvPr id="36" name="Text 11">
            <a:extLst>
              <a:ext uri="{FF2B5EF4-FFF2-40B4-BE49-F238E27FC236}">
                <a16:creationId xmlns:a16="http://schemas.microsoft.com/office/drawing/2014/main" id="{357E2F16-5BEB-4607-1504-06E7D5E9610E}"/>
              </a:ext>
            </a:extLst>
          </p:cNvPr>
          <p:cNvSpPr/>
          <p:nvPr/>
        </p:nvSpPr>
        <p:spPr>
          <a:xfrm>
            <a:off x="2226588" y="4777621"/>
            <a:ext cx="6175177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Continued advancements in predictive analytics will allow for more sophisticated and responsive pricing strategies.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Shape 12">
            <a:extLst>
              <a:ext uri="{FF2B5EF4-FFF2-40B4-BE49-F238E27FC236}">
                <a16:creationId xmlns:a16="http://schemas.microsoft.com/office/drawing/2014/main" id="{C89A5827-0E18-B209-4DBF-5AB01E4F57D8}"/>
              </a:ext>
            </a:extLst>
          </p:cNvPr>
          <p:cNvSpPr/>
          <p:nvPr/>
        </p:nvSpPr>
        <p:spPr>
          <a:xfrm>
            <a:off x="1275933" y="6345674"/>
            <a:ext cx="742236" cy="22860"/>
          </a:xfrm>
          <a:prstGeom prst="roundRect">
            <a:avLst>
              <a:gd name="adj" fmla="val 1391528"/>
            </a:avLst>
          </a:prstGeom>
          <a:solidFill>
            <a:srgbClr val="DA33BF"/>
          </a:solidFill>
          <a:ln/>
        </p:spPr>
      </p:sp>
      <p:sp>
        <p:nvSpPr>
          <p:cNvPr id="38" name="Shape 13">
            <a:extLst>
              <a:ext uri="{FF2B5EF4-FFF2-40B4-BE49-F238E27FC236}">
                <a16:creationId xmlns:a16="http://schemas.microsoft.com/office/drawing/2014/main" id="{C19CECE2-FDB4-6A9E-2288-76C46A0CE167}"/>
              </a:ext>
            </a:extLst>
          </p:cNvPr>
          <p:cNvSpPr/>
          <p:nvPr/>
        </p:nvSpPr>
        <p:spPr>
          <a:xfrm>
            <a:off x="821710" y="6118622"/>
            <a:ext cx="477083" cy="477083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39" name="Text 14">
            <a:extLst>
              <a:ext uri="{FF2B5EF4-FFF2-40B4-BE49-F238E27FC236}">
                <a16:creationId xmlns:a16="http://schemas.microsoft.com/office/drawing/2014/main" id="{BC432274-6F64-B02E-51A7-A8D636A97ED9}"/>
              </a:ext>
            </a:extLst>
          </p:cNvPr>
          <p:cNvSpPr/>
          <p:nvPr/>
        </p:nvSpPr>
        <p:spPr>
          <a:xfrm>
            <a:off x="970419" y="6207443"/>
            <a:ext cx="179665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40" name="Text 15">
            <a:extLst>
              <a:ext uri="{FF2B5EF4-FFF2-40B4-BE49-F238E27FC236}">
                <a16:creationId xmlns:a16="http://schemas.microsoft.com/office/drawing/2014/main" id="{348FB531-510E-8F54-7B18-45F659C8A90F}"/>
              </a:ext>
            </a:extLst>
          </p:cNvPr>
          <p:cNvSpPr/>
          <p:nvPr/>
        </p:nvSpPr>
        <p:spPr>
          <a:xfrm>
            <a:off x="2226588" y="6092190"/>
            <a:ext cx="3307794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Integrated Mobility Solutions</a:t>
            </a:r>
            <a:endParaRPr lang="en-US" sz="1950" dirty="0"/>
          </a:p>
        </p:txBody>
      </p:sp>
      <p:sp>
        <p:nvSpPr>
          <p:cNvPr id="41" name="Text 16">
            <a:extLst>
              <a:ext uri="{FF2B5EF4-FFF2-40B4-BE49-F238E27FC236}">
                <a16:creationId xmlns:a16="http://schemas.microsoft.com/office/drawing/2014/main" id="{1CE54DBA-0AED-6C3A-63A7-0025275C8109}"/>
              </a:ext>
            </a:extLst>
          </p:cNvPr>
          <p:cNvSpPr/>
          <p:nvPr/>
        </p:nvSpPr>
        <p:spPr>
          <a:xfrm>
            <a:off x="2226588" y="6531054"/>
            <a:ext cx="6175177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The app will expand to include seamless connections with other transportation modes, such as public transit and ridesharing.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preencoded.png">
            <a:extLst>
              <a:ext uri="{FF2B5EF4-FFF2-40B4-BE49-F238E27FC236}">
                <a16:creationId xmlns:a16="http://schemas.microsoft.com/office/drawing/2014/main" id="{EF160B80-F1BF-4556-A64C-B1D100319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0" y="-1310"/>
            <a:ext cx="6858873" cy="10288310"/>
          </a:xfrm>
          <a:prstGeom prst="rect">
            <a:avLst/>
          </a:prstGeom>
        </p:spPr>
      </p:pic>
      <p:sp>
        <p:nvSpPr>
          <p:cNvPr id="21" name="Text 0">
            <a:extLst>
              <a:ext uri="{FF2B5EF4-FFF2-40B4-BE49-F238E27FC236}">
                <a16:creationId xmlns:a16="http://schemas.microsoft.com/office/drawing/2014/main" id="{8D5BA8A7-8C9D-F1F4-8B79-6AAFE4942F76}"/>
              </a:ext>
            </a:extLst>
          </p:cNvPr>
          <p:cNvSpPr/>
          <p:nvPr/>
        </p:nvSpPr>
        <p:spPr>
          <a:xfrm>
            <a:off x="837724" y="741878"/>
            <a:ext cx="68160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Key Features of Park Plaza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Image 1" descr="preencoded.png">
            <a:extLst>
              <a:ext uri="{FF2B5EF4-FFF2-40B4-BE49-F238E27FC236}">
                <a16:creationId xmlns:a16="http://schemas.microsoft.com/office/drawing/2014/main" id="{CE155942-7A6D-0923-CDA1-15929C0841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1804868"/>
            <a:ext cx="598408" cy="598408"/>
          </a:xfrm>
          <a:prstGeom prst="rect">
            <a:avLst/>
          </a:prstGeom>
        </p:spPr>
      </p:pic>
      <p:sp>
        <p:nvSpPr>
          <p:cNvPr id="23" name="Text 1">
            <a:extLst>
              <a:ext uri="{FF2B5EF4-FFF2-40B4-BE49-F238E27FC236}">
                <a16:creationId xmlns:a16="http://schemas.microsoft.com/office/drawing/2014/main" id="{82B82CDD-B318-39CD-8CC6-3B166EFF0236}"/>
              </a:ext>
            </a:extLst>
          </p:cNvPr>
          <p:cNvSpPr/>
          <p:nvPr/>
        </p:nvSpPr>
        <p:spPr>
          <a:xfrm>
            <a:off x="837724" y="26425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Parking Availability</a:t>
            </a:r>
            <a:endParaRPr lang="en-US" sz="2200" b="1" dirty="0"/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C8DA14E2-2F8D-7C9A-C3BE-3633280F9D06}"/>
              </a:ext>
            </a:extLst>
          </p:cNvPr>
          <p:cNvSpPr/>
          <p:nvPr/>
        </p:nvSpPr>
        <p:spPr>
          <a:xfrm>
            <a:off x="837724" y="3138130"/>
            <a:ext cx="355473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Real-time updates on open parking spots, including pricing and restrictions.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" name="Image 2" descr="preencoded.png">
            <a:extLst>
              <a:ext uri="{FF2B5EF4-FFF2-40B4-BE49-F238E27FC236}">
                <a16:creationId xmlns:a16="http://schemas.microsoft.com/office/drawing/2014/main" id="{282AD5CE-D9A1-B009-6127-AC3D7EACDC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1427" y="1804868"/>
            <a:ext cx="598408" cy="598408"/>
          </a:xfrm>
          <a:prstGeom prst="rect">
            <a:avLst/>
          </a:prstGeom>
        </p:spPr>
      </p:pic>
      <p:sp>
        <p:nvSpPr>
          <p:cNvPr id="26" name="Text 3">
            <a:extLst>
              <a:ext uri="{FF2B5EF4-FFF2-40B4-BE49-F238E27FC236}">
                <a16:creationId xmlns:a16="http://schemas.microsoft.com/office/drawing/2014/main" id="{187DB483-B9E5-A2A2-0816-9D08A571617E}"/>
              </a:ext>
            </a:extLst>
          </p:cNvPr>
          <p:cNvSpPr/>
          <p:nvPr/>
        </p:nvSpPr>
        <p:spPr>
          <a:xfrm>
            <a:off x="4751427" y="26425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Seamless Booking</a:t>
            </a:r>
            <a:endParaRPr lang="en-US" sz="2200" dirty="0"/>
          </a:p>
        </p:txBody>
      </p:sp>
      <p:sp>
        <p:nvSpPr>
          <p:cNvPr id="27" name="Text 4">
            <a:extLst>
              <a:ext uri="{FF2B5EF4-FFF2-40B4-BE49-F238E27FC236}">
                <a16:creationId xmlns:a16="http://schemas.microsoft.com/office/drawing/2014/main" id="{8EE49A14-0E3F-2F76-2940-2A3AD16C6C00}"/>
              </a:ext>
            </a:extLst>
          </p:cNvPr>
          <p:cNvSpPr/>
          <p:nvPr/>
        </p:nvSpPr>
        <p:spPr>
          <a:xfrm>
            <a:off x="4751427" y="3138130"/>
            <a:ext cx="355484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Intuitive in-app parking reservations and mobile payments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850" dirty="0"/>
          </a:p>
        </p:txBody>
      </p:sp>
      <p:pic>
        <p:nvPicPr>
          <p:cNvPr id="28" name="Image 3" descr="preencoded.png">
            <a:extLst>
              <a:ext uri="{FF2B5EF4-FFF2-40B4-BE49-F238E27FC236}">
                <a16:creationId xmlns:a16="http://schemas.microsoft.com/office/drawing/2014/main" id="{B82E86DD-4EB7-BAD1-6A71-3EE96AD588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5005268"/>
            <a:ext cx="598408" cy="598408"/>
          </a:xfrm>
          <a:prstGeom prst="rect">
            <a:avLst/>
          </a:prstGeom>
        </p:spPr>
      </p:pic>
      <p:sp>
        <p:nvSpPr>
          <p:cNvPr id="29" name="Text 5">
            <a:extLst>
              <a:ext uri="{FF2B5EF4-FFF2-40B4-BE49-F238E27FC236}">
                <a16:creationId xmlns:a16="http://schemas.microsoft.com/office/drawing/2014/main" id="{98EEC2AC-EEB5-6491-2181-D571008413EC}"/>
              </a:ext>
            </a:extLst>
          </p:cNvPr>
          <p:cNvSpPr/>
          <p:nvPr/>
        </p:nvSpPr>
        <p:spPr>
          <a:xfrm>
            <a:off x="837724" y="5842992"/>
            <a:ext cx="283773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Navigation Assistance</a:t>
            </a:r>
            <a:endParaRPr lang="en-US" sz="2200" dirty="0"/>
          </a:p>
        </p:txBody>
      </p:sp>
      <p:sp>
        <p:nvSpPr>
          <p:cNvPr id="30" name="Text 6">
            <a:extLst>
              <a:ext uri="{FF2B5EF4-FFF2-40B4-BE49-F238E27FC236}">
                <a16:creationId xmlns:a16="http://schemas.microsoft.com/office/drawing/2014/main" id="{048016EC-A3DA-44C2-C236-A4AD9777BF05}"/>
              </a:ext>
            </a:extLst>
          </p:cNvPr>
          <p:cNvSpPr/>
          <p:nvPr/>
        </p:nvSpPr>
        <p:spPr>
          <a:xfrm>
            <a:off x="837724" y="6338530"/>
            <a:ext cx="355473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Turn-by-turn directions to guide drivers to their reserved parking spots.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Image 4" descr="preencoded.png">
            <a:extLst>
              <a:ext uri="{FF2B5EF4-FFF2-40B4-BE49-F238E27FC236}">
                <a16:creationId xmlns:a16="http://schemas.microsoft.com/office/drawing/2014/main" id="{F9496613-A271-249B-24C2-81DD05D418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1427" y="5005268"/>
            <a:ext cx="598408" cy="598408"/>
          </a:xfrm>
          <a:prstGeom prst="rect">
            <a:avLst/>
          </a:prstGeom>
        </p:spPr>
      </p:pic>
      <p:sp>
        <p:nvSpPr>
          <p:cNvPr id="32" name="Text 7">
            <a:extLst>
              <a:ext uri="{FF2B5EF4-FFF2-40B4-BE49-F238E27FC236}">
                <a16:creationId xmlns:a16="http://schemas.microsoft.com/office/drawing/2014/main" id="{3BF52239-31FD-62E9-9B6E-E2DF9DB374F7}"/>
              </a:ext>
            </a:extLst>
          </p:cNvPr>
          <p:cNvSpPr/>
          <p:nvPr/>
        </p:nvSpPr>
        <p:spPr>
          <a:xfrm>
            <a:off x="4751427" y="5842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Personalized Insights</a:t>
            </a:r>
            <a:endParaRPr lang="en-US" sz="2200" dirty="0"/>
          </a:p>
        </p:txBody>
      </p:sp>
      <p:sp>
        <p:nvSpPr>
          <p:cNvPr id="33" name="Text 8">
            <a:extLst>
              <a:ext uri="{FF2B5EF4-FFF2-40B4-BE49-F238E27FC236}">
                <a16:creationId xmlns:a16="http://schemas.microsoft.com/office/drawing/2014/main" id="{86086943-67B1-23E5-14A3-0032056DAE40}"/>
              </a:ext>
            </a:extLst>
          </p:cNvPr>
          <p:cNvSpPr/>
          <p:nvPr/>
        </p:nvSpPr>
        <p:spPr>
          <a:xfrm>
            <a:off x="4751427" y="6338530"/>
            <a:ext cx="355484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Customized parking recommendations based on user preferences and patterns.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"/>
            <a:ext cx="18288006" cy="10287002"/>
          </a:xfrm>
          <a:prstGeom prst="rect">
            <a:avLst/>
          </a:prstGeom>
          <a:noFill/>
          <a:ln>
            <a:noFill/>
          </a:ln>
        </p:spPr>
      </p:pic>
      <p:sp>
        <p:nvSpPr>
          <p:cNvPr id="753" name="Google Shape;753;p60"/>
          <p:cNvSpPr txBox="1">
            <a:spLocks noGrp="1"/>
          </p:cNvSpPr>
          <p:nvPr>
            <p:ph type="ctrTitle" idx="4294967295"/>
          </p:nvPr>
        </p:nvSpPr>
        <p:spPr>
          <a:xfrm>
            <a:off x="1219200" y="4343281"/>
            <a:ext cx="15505800" cy="1600438"/>
          </a:xfrm>
          <a:prstGeom prst="rect">
            <a:avLst/>
          </a:prstGeom>
        </p:spPr>
        <p:txBody>
          <a:bodyPr spcFirstLastPara="1" vert="horz" wrap="square" lIns="182850" tIns="0" rIns="182850" bIns="0" rtlCol="0" anchor="t" anchorCtr="0">
            <a:spAutoFit/>
          </a:bodyPr>
          <a:lstStyle/>
          <a:p>
            <a:pPr>
              <a:spcBef>
                <a:spcPts val="0"/>
              </a:spcBef>
            </a:pPr>
            <a:r>
              <a:rPr lang="en" sz="10400" dirty="0">
                <a:solidFill>
                  <a:srgbClr val="51DA4B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&gt;</a:t>
            </a:r>
            <a:r>
              <a:rPr lang="en" sz="10400" dirty="0">
                <a:solidFill>
                  <a:schemeClr val="bg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Team Details</a:t>
            </a:r>
            <a:endParaRPr sz="10400" dirty="0">
              <a:solidFill>
                <a:schemeClr val="bg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1711168"/>
            <a:ext cx="9392146" cy="633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741"/>
              </a:lnSpc>
            </a:pPr>
            <a:endParaRPr lang="en-US" sz="3338" spc="50" dirty="0">
              <a:solidFill>
                <a:srgbClr val="000000"/>
              </a:solidFill>
              <a:latin typeface="Barlow Bold"/>
              <a:ea typeface="Barlow Bold"/>
              <a:cs typeface="Barlow Bold"/>
              <a:sym typeface="Barlow Bold"/>
            </a:endParaRPr>
          </a:p>
        </p:txBody>
      </p:sp>
      <p:pic>
        <p:nvPicPr>
          <p:cNvPr id="25" name="Google Shape;429;p38">
            <a:extLst>
              <a:ext uri="{FF2B5EF4-FFF2-40B4-BE49-F238E27FC236}">
                <a16:creationId xmlns:a16="http://schemas.microsoft.com/office/drawing/2014/main" id="{F9AA3E22-2771-B50B-6252-02C5D15E8824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4800" y="5900321"/>
            <a:ext cx="18288000" cy="582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436;p38">
            <a:extLst>
              <a:ext uri="{FF2B5EF4-FFF2-40B4-BE49-F238E27FC236}">
                <a16:creationId xmlns:a16="http://schemas.microsoft.com/office/drawing/2014/main" id="{C886842E-DBDA-BD73-5755-F75232C2A30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309" y="1829696"/>
            <a:ext cx="2147702" cy="21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437;p38">
            <a:extLst>
              <a:ext uri="{FF2B5EF4-FFF2-40B4-BE49-F238E27FC236}">
                <a16:creationId xmlns:a16="http://schemas.microsoft.com/office/drawing/2014/main" id="{CF57EDFB-A5E0-3B42-CDD5-EA0ED6ED867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6308" y="1829696"/>
            <a:ext cx="1898152" cy="1864598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9525" cap="flat" cmpd="sng">
            <a:solidFill>
              <a:srgbClr val="1C1C1C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2" name="Google Shape;438;p38">
            <a:extLst>
              <a:ext uri="{FF2B5EF4-FFF2-40B4-BE49-F238E27FC236}">
                <a16:creationId xmlns:a16="http://schemas.microsoft.com/office/drawing/2014/main" id="{4985559C-6BFE-B100-02F9-6DC10B72F391}"/>
              </a:ext>
            </a:extLst>
          </p:cNvPr>
          <p:cNvSpPr txBox="1">
            <a:spLocks/>
          </p:cNvSpPr>
          <p:nvPr/>
        </p:nvSpPr>
        <p:spPr>
          <a:xfrm>
            <a:off x="3409549" y="2142751"/>
            <a:ext cx="5161669" cy="553998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MaruganiReddi</a:t>
            </a:r>
            <a:r>
              <a:rPr lang="en-US" sz="3600" dirty="0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 sekhar</a:t>
            </a:r>
            <a:endParaRPr lang="en-IN" sz="3600" dirty="0">
              <a:solidFill>
                <a:srgbClr val="1C1C1C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3" name="Google Shape;439;p38">
            <a:extLst>
              <a:ext uri="{FF2B5EF4-FFF2-40B4-BE49-F238E27FC236}">
                <a16:creationId xmlns:a16="http://schemas.microsoft.com/office/drawing/2014/main" id="{9C1098F2-1107-B12C-9260-912403062A71}"/>
              </a:ext>
            </a:extLst>
          </p:cNvPr>
          <p:cNvSpPr txBox="1">
            <a:spLocks/>
          </p:cNvSpPr>
          <p:nvPr/>
        </p:nvSpPr>
        <p:spPr>
          <a:xfrm>
            <a:off x="3409550" y="2769407"/>
            <a:ext cx="4962000" cy="861774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Student </a:t>
            </a:r>
          </a:p>
          <a:p>
            <a:pPr algn="l">
              <a:spcBef>
                <a:spcPts val="0"/>
              </a:spcBef>
            </a:pPr>
            <a:r>
              <a:rPr lang="en-US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VITAP-UNIVERSITY</a:t>
            </a:r>
            <a:endParaRPr lang="en-IN" sz="2800" dirty="0">
              <a:solidFill>
                <a:srgbClr val="1C1C1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34" name="Google Shape;440;p38">
            <a:extLst>
              <a:ext uri="{FF2B5EF4-FFF2-40B4-BE49-F238E27FC236}">
                <a16:creationId xmlns:a16="http://schemas.microsoft.com/office/drawing/2014/main" id="{B1A5140B-4BD4-A5F2-5CB1-5688B28988A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309" y="4553446"/>
            <a:ext cx="2147702" cy="21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441;p38">
            <a:extLst>
              <a:ext uri="{FF2B5EF4-FFF2-40B4-BE49-F238E27FC236}">
                <a16:creationId xmlns:a16="http://schemas.microsoft.com/office/drawing/2014/main" id="{F8BFD89E-F476-D3DB-E7AC-2083D69FAD5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6308" y="4553446"/>
            <a:ext cx="1898152" cy="1864598"/>
          </a:xfrm>
          <a:prstGeom prst="rect">
            <a:avLst/>
          </a:prstGeom>
          <a:noFill/>
          <a:ln w="9525" cap="flat" cmpd="sng">
            <a:solidFill>
              <a:srgbClr val="1C1C1C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6" name="Google Shape;442;p38">
            <a:extLst>
              <a:ext uri="{FF2B5EF4-FFF2-40B4-BE49-F238E27FC236}">
                <a16:creationId xmlns:a16="http://schemas.microsoft.com/office/drawing/2014/main" id="{5B23F3ED-F76A-DFEB-A4B1-0C7766DE58A2}"/>
              </a:ext>
            </a:extLst>
          </p:cNvPr>
          <p:cNvSpPr txBox="1">
            <a:spLocks/>
          </p:cNvSpPr>
          <p:nvPr/>
        </p:nvSpPr>
        <p:spPr>
          <a:xfrm>
            <a:off x="3409550" y="4866501"/>
            <a:ext cx="4962000" cy="553998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K.Mohammad</a:t>
            </a:r>
            <a:r>
              <a:rPr lang="en-US" sz="3600" dirty="0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 </a:t>
            </a:r>
            <a:r>
              <a:rPr lang="en-US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razwin</a:t>
            </a:r>
            <a:endParaRPr lang="en-IN" sz="3600" dirty="0">
              <a:solidFill>
                <a:srgbClr val="1C1C1C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7" name="Google Shape;443;p38">
            <a:extLst>
              <a:ext uri="{FF2B5EF4-FFF2-40B4-BE49-F238E27FC236}">
                <a16:creationId xmlns:a16="http://schemas.microsoft.com/office/drawing/2014/main" id="{F655218F-C9E7-D85F-4E85-3152516C104B}"/>
              </a:ext>
            </a:extLst>
          </p:cNvPr>
          <p:cNvSpPr txBox="1">
            <a:spLocks/>
          </p:cNvSpPr>
          <p:nvPr/>
        </p:nvSpPr>
        <p:spPr>
          <a:xfrm>
            <a:off x="3409550" y="5493157"/>
            <a:ext cx="4962000" cy="861774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Student </a:t>
            </a:r>
          </a:p>
          <a:p>
            <a:pPr algn="l">
              <a:spcBef>
                <a:spcPts val="0"/>
              </a:spcBef>
            </a:pPr>
            <a:r>
              <a:rPr lang="en-US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VITAP-UNIVERSITY</a:t>
            </a:r>
            <a:endParaRPr lang="en-IN" sz="2800" dirty="0">
              <a:solidFill>
                <a:srgbClr val="1C1C1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38" name="Google Shape;444;p38">
            <a:extLst>
              <a:ext uri="{FF2B5EF4-FFF2-40B4-BE49-F238E27FC236}">
                <a16:creationId xmlns:a16="http://schemas.microsoft.com/office/drawing/2014/main" id="{072D6E6A-CCC2-CEFF-D6E1-AB76B70DD2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6759" y="1829696"/>
            <a:ext cx="2147702" cy="21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445;p38">
            <a:extLst>
              <a:ext uri="{FF2B5EF4-FFF2-40B4-BE49-F238E27FC236}">
                <a16:creationId xmlns:a16="http://schemas.microsoft.com/office/drawing/2014/main" id="{FA10CAB4-DCEA-B43C-7ED9-F93537BB007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26758" y="1829696"/>
            <a:ext cx="1898152" cy="1864598"/>
          </a:xfrm>
          <a:prstGeom prst="rect">
            <a:avLst/>
          </a:prstGeom>
          <a:noFill/>
          <a:ln w="9525" cap="flat" cmpd="sng">
            <a:solidFill>
              <a:srgbClr val="1C1C1C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" name="Google Shape;446;p38">
            <a:extLst>
              <a:ext uri="{FF2B5EF4-FFF2-40B4-BE49-F238E27FC236}">
                <a16:creationId xmlns:a16="http://schemas.microsoft.com/office/drawing/2014/main" id="{9487D600-70E6-F866-C1D9-2C5561630DBC}"/>
              </a:ext>
            </a:extLst>
          </p:cNvPr>
          <p:cNvSpPr txBox="1">
            <a:spLocks/>
          </p:cNvSpPr>
          <p:nvPr/>
        </p:nvSpPr>
        <p:spPr>
          <a:xfrm>
            <a:off x="11430000" y="2142751"/>
            <a:ext cx="4962000" cy="553998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P.Yaswanth</a:t>
            </a:r>
            <a:endParaRPr lang="en-IN" sz="3600" dirty="0">
              <a:solidFill>
                <a:srgbClr val="1C1C1C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41" name="Google Shape;447;p38">
            <a:extLst>
              <a:ext uri="{FF2B5EF4-FFF2-40B4-BE49-F238E27FC236}">
                <a16:creationId xmlns:a16="http://schemas.microsoft.com/office/drawing/2014/main" id="{F497EB50-13FB-0FA0-8E8E-AD2797F844C7}"/>
              </a:ext>
            </a:extLst>
          </p:cNvPr>
          <p:cNvSpPr txBox="1">
            <a:spLocks/>
          </p:cNvSpPr>
          <p:nvPr/>
        </p:nvSpPr>
        <p:spPr>
          <a:xfrm>
            <a:off x="11429999" y="2769407"/>
            <a:ext cx="5517209" cy="861774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Student </a:t>
            </a:r>
          </a:p>
          <a:p>
            <a:pPr algn="l">
              <a:spcBef>
                <a:spcPts val="0"/>
              </a:spcBef>
            </a:pPr>
            <a:r>
              <a:rPr lang="en-US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VITAP-UNIVERSITY</a:t>
            </a:r>
            <a:endParaRPr lang="en-IN" sz="2800" dirty="0">
              <a:solidFill>
                <a:srgbClr val="1C1C1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42" name="Google Shape;448;p38">
            <a:extLst>
              <a:ext uri="{FF2B5EF4-FFF2-40B4-BE49-F238E27FC236}">
                <a16:creationId xmlns:a16="http://schemas.microsoft.com/office/drawing/2014/main" id="{3EA1987F-9861-04B7-DD05-E3695EEF824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6759" y="4553446"/>
            <a:ext cx="2147702" cy="21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49;p38">
            <a:extLst>
              <a:ext uri="{FF2B5EF4-FFF2-40B4-BE49-F238E27FC236}">
                <a16:creationId xmlns:a16="http://schemas.microsoft.com/office/drawing/2014/main" id="{73EC894A-6068-C4E4-291D-295A2B7FFFF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26758" y="4553446"/>
            <a:ext cx="1898152" cy="1864598"/>
          </a:xfrm>
          <a:prstGeom prst="rect">
            <a:avLst/>
          </a:prstGeom>
          <a:noFill/>
          <a:ln w="9525" cap="flat" cmpd="sng">
            <a:solidFill>
              <a:srgbClr val="1C1C1C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4" name="Google Shape;450;p38">
            <a:extLst>
              <a:ext uri="{FF2B5EF4-FFF2-40B4-BE49-F238E27FC236}">
                <a16:creationId xmlns:a16="http://schemas.microsoft.com/office/drawing/2014/main" id="{ADFAB062-E572-B46B-EB57-FC4AE009248E}"/>
              </a:ext>
            </a:extLst>
          </p:cNvPr>
          <p:cNvSpPr txBox="1">
            <a:spLocks/>
          </p:cNvSpPr>
          <p:nvPr/>
        </p:nvSpPr>
        <p:spPr>
          <a:xfrm>
            <a:off x="11430000" y="4866501"/>
            <a:ext cx="4962000" cy="553998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M.Abinay</a:t>
            </a:r>
            <a:endParaRPr lang="en-IN" sz="3600" dirty="0">
              <a:solidFill>
                <a:srgbClr val="1C1C1C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45" name="Google Shape;451;p38">
            <a:extLst>
              <a:ext uri="{FF2B5EF4-FFF2-40B4-BE49-F238E27FC236}">
                <a16:creationId xmlns:a16="http://schemas.microsoft.com/office/drawing/2014/main" id="{395CCC72-8FCB-FE3E-93BF-B2EF861C0A91}"/>
              </a:ext>
            </a:extLst>
          </p:cNvPr>
          <p:cNvSpPr txBox="1">
            <a:spLocks/>
          </p:cNvSpPr>
          <p:nvPr/>
        </p:nvSpPr>
        <p:spPr>
          <a:xfrm>
            <a:off x="11430000" y="5493157"/>
            <a:ext cx="4962000" cy="861774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Student </a:t>
            </a:r>
          </a:p>
          <a:p>
            <a:pPr algn="l">
              <a:spcBef>
                <a:spcPts val="0"/>
              </a:spcBef>
            </a:pPr>
            <a:r>
              <a:rPr lang="en-US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VITAP-UNIVERSITY</a:t>
            </a:r>
            <a:endParaRPr lang="en-IN" sz="2800" dirty="0">
              <a:solidFill>
                <a:srgbClr val="1C1C1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6" name="Freeform 2">
            <a:extLst>
              <a:ext uri="{FF2B5EF4-FFF2-40B4-BE49-F238E27FC236}">
                <a16:creationId xmlns:a16="http://schemas.microsoft.com/office/drawing/2014/main" id="{E18BB2A0-0305-3DE2-D996-346379538DCB}"/>
              </a:ext>
            </a:extLst>
          </p:cNvPr>
          <p:cNvSpPr/>
          <p:nvPr/>
        </p:nvSpPr>
        <p:spPr>
          <a:xfrm>
            <a:off x="6020863" y="4614264"/>
            <a:ext cx="12114737" cy="5673024"/>
          </a:xfrm>
          <a:custGeom>
            <a:avLst/>
            <a:gdLst/>
            <a:ahLst/>
            <a:cxnLst/>
            <a:rect l="l" t="t" r="r" b="b"/>
            <a:pathLst>
              <a:path w="12563227" h="7066815">
                <a:moveTo>
                  <a:pt x="0" y="0"/>
                </a:moveTo>
                <a:lnTo>
                  <a:pt x="12563227" y="0"/>
                </a:lnTo>
                <a:lnTo>
                  <a:pt x="12563227" y="7066815"/>
                </a:lnTo>
                <a:lnTo>
                  <a:pt x="0" y="70668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7952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2" name="Google Shape;1722;p1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"/>
            <a:ext cx="18288006" cy="10287002"/>
          </a:xfrm>
          <a:prstGeom prst="rect">
            <a:avLst/>
          </a:prstGeom>
          <a:noFill/>
          <a:ln>
            <a:noFill/>
          </a:ln>
        </p:spPr>
      </p:pic>
      <p:sp>
        <p:nvSpPr>
          <p:cNvPr id="1723" name="Google Shape;1723;p121"/>
          <p:cNvSpPr txBox="1">
            <a:spLocks noGrp="1"/>
          </p:cNvSpPr>
          <p:nvPr>
            <p:ph type="ctrTitle"/>
          </p:nvPr>
        </p:nvSpPr>
        <p:spPr>
          <a:xfrm>
            <a:off x="1391100" y="4000500"/>
            <a:ext cx="15505800" cy="1631216"/>
          </a:xfrm>
          <a:prstGeom prst="rect">
            <a:avLst/>
          </a:prstGeom>
        </p:spPr>
        <p:txBody>
          <a:bodyPr spcFirstLastPara="1" vert="horz" wrap="square" lIns="0" tIns="0" rIns="182850" bIns="0" rtlCol="0" anchor="b" anchorCtr="0">
            <a:spAutoFit/>
          </a:bodyPr>
          <a:lstStyle/>
          <a:p>
            <a:pPr>
              <a:spcBef>
                <a:spcPts val="0"/>
              </a:spcBef>
            </a:pPr>
            <a:r>
              <a:rPr lang="en" sz="10600" dirty="0">
                <a:solidFill>
                  <a:srgbClr val="F4F0E0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Thanks for Joining</a:t>
            </a:r>
            <a:endParaRPr sz="10600" dirty="0">
              <a:solidFill>
                <a:srgbClr val="F4F0E0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339</Words>
  <Application>Microsoft Office PowerPoint</Application>
  <PresentationFormat>Custom</PresentationFormat>
  <Paragraphs>61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Century</vt:lpstr>
      <vt:lpstr>PT Sans</vt:lpstr>
      <vt:lpstr>Calibri</vt:lpstr>
      <vt:lpstr>Barlow Bold Bold</vt:lpstr>
      <vt:lpstr>Barlow Bold</vt:lpstr>
      <vt:lpstr>Nunito Semi Bold</vt:lpstr>
      <vt:lpstr>Times New Roman</vt:lpstr>
      <vt:lpstr>Arial Unicode MS</vt:lpstr>
      <vt:lpstr>Space Grotesk</vt:lpstr>
      <vt:lpstr>Space Grotesk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&gt;Team Details</vt:lpstr>
      <vt:lpstr>PowerPoint Presentation</vt:lpstr>
      <vt:lpstr>Thanks for Joining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goes here</dc:title>
  <dc:creator>DELL</dc:creator>
  <cp:lastModifiedBy>reddi sekhar marugani</cp:lastModifiedBy>
  <cp:revision>7</cp:revision>
  <dcterms:created xsi:type="dcterms:W3CDTF">2006-08-16T00:00:00Z</dcterms:created>
  <dcterms:modified xsi:type="dcterms:W3CDTF">2024-10-25T06:46:31Z</dcterms:modified>
  <dc:identifier>DAGTMY47ztE</dc:identifier>
</cp:coreProperties>
</file>

<file path=docProps/thumbnail.jpeg>
</file>